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21602700" cy="32404050"/>
  <p:notesSz cx="6858000" cy="9144000"/>
  <p:defaultTextStyle>
    <a:defPPr>
      <a:defRPr lang="en-US"/>
    </a:defPPr>
    <a:lvl1pPr algn="l" rtl="0" fontAlgn="base">
      <a:spcBef>
        <a:spcPct val="0"/>
      </a:spcBef>
      <a:spcAft>
        <a:spcPct val="0"/>
      </a:spcAft>
      <a:defRPr sz="2400" kern="1200">
        <a:solidFill>
          <a:schemeClr val="tx1"/>
        </a:solidFill>
        <a:latin typeface="Arial" pitchFamily="34" charset="0"/>
        <a:ea typeface="+mn-ea"/>
        <a:cs typeface="+mn-cs"/>
      </a:defRPr>
    </a:lvl1pPr>
    <a:lvl2pPr marL="337505" algn="l" rtl="0" fontAlgn="base">
      <a:spcBef>
        <a:spcPct val="0"/>
      </a:spcBef>
      <a:spcAft>
        <a:spcPct val="0"/>
      </a:spcAft>
      <a:defRPr sz="2400" kern="1200">
        <a:solidFill>
          <a:schemeClr val="tx1"/>
        </a:solidFill>
        <a:latin typeface="Arial" pitchFamily="34" charset="0"/>
        <a:ea typeface="+mn-ea"/>
        <a:cs typeface="+mn-cs"/>
      </a:defRPr>
    </a:lvl2pPr>
    <a:lvl3pPr marL="675010" algn="l" rtl="0" fontAlgn="base">
      <a:spcBef>
        <a:spcPct val="0"/>
      </a:spcBef>
      <a:spcAft>
        <a:spcPct val="0"/>
      </a:spcAft>
      <a:defRPr sz="2400" kern="1200">
        <a:solidFill>
          <a:schemeClr val="tx1"/>
        </a:solidFill>
        <a:latin typeface="Arial" pitchFamily="34" charset="0"/>
        <a:ea typeface="+mn-ea"/>
        <a:cs typeface="+mn-cs"/>
      </a:defRPr>
    </a:lvl3pPr>
    <a:lvl4pPr marL="1012515" algn="l" rtl="0" fontAlgn="base">
      <a:spcBef>
        <a:spcPct val="0"/>
      </a:spcBef>
      <a:spcAft>
        <a:spcPct val="0"/>
      </a:spcAft>
      <a:defRPr sz="2400" kern="1200">
        <a:solidFill>
          <a:schemeClr val="tx1"/>
        </a:solidFill>
        <a:latin typeface="Arial" pitchFamily="34" charset="0"/>
        <a:ea typeface="+mn-ea"/>
        <a:cs typeface="+mn-cs"/>
      </a:defRPr>
    </a:lvl4pPr>
    <a:lvl5pPr marL="1350020" algn="l" rtl="0" fontAlgn="base">
      <a:spcBef>
        <a:spcPct val="0"/>
      </a:spcBef>
      <a:spcAft>
        <a:spcPct val="0"/>
      </a:spcAft>
      <a:defRPr sz="2400" kern="1200">
        <a:solidFill>
          <a:schemeClr val="tx1"/>
        </a:solidFill>
        <a:latin typeface="Arial" pitchFamily="34" charset="0"/>
        <a:ea typeface="+mn-ea"/>
        <a:cs typeface="+mn-cs"/>
      </a:defRPr>
    </a:lvl5pPr>
    <a:lvl6pPr marL="1687525" algn="r" defTabSz="675010" rtl="1" eaLnBrk="1" latinLnBrk="0" hangingPunct="1">
      <a:defRPr sz="2400" kern="1200">
        <a:solidFill>
          <a:schemeClr val="tx1"/>
        </a:solidFill>
        <a:latin typeface="Arial" pitchFamily="34" charset="0"/>
        <a:ea typeface="+mn-ea"/>
        <a:cs typeface="+mn-cs"/>
      </a:defRPr>
    </a:lvl6pPr>
    <a:lvl7pPr marL="2025030" algn="r" defTabSz="675010" rtl="1" eaLnBrk="1" latinLnBrk="0" hangingPunct="1">
      <a:defRPr sz="2400" kern="1200">
        <a:solidFill>
          <a:schemeClr val="tx1"/>
        </a:solidFill>
        <a:latin typeface="Arial" pitchFamily="34" charset="0"/>
        <a:ea typeface="+mn-ea"/>
        <a:cs typeface="+mn-cs"/>
      </a:defRPr>
    </a:lvl7pPr>
    <a:lvl8pPr marL="2362535" algn="r" defTabSz="675010" rtl="1" eaLnBrk="1" latinLnBrk="0" hangingPunct="1">
      <a:defRPr sz="2400" kern="1200">
        <a:solidFill>
          <a:schemeClr val="tx1"/>
        </a:solidFill>
        <a:latin typeface="Arial" pitchFamily="34" charset="0"/>
        <a:ea typeface="+mn-ea"/>
        <a:cs typeface="+mn-cs"/>
      </a:defRPr>
    </a:lvl8pPr>
    <a:lvl9pPr marL="2700040" algn="r" defTabSz="675010" rtl="1"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DFDD"/>
    <a:srgbClr val="0033CC"/>
    <a:srgbClr val="FFFF99"/>
    <a:srgbClr val="FFF2E5"/>
    <a:srgbClr val="0A37B6"/>
    <a:srgbClr val="3131C5"/>
    <a:srgbClr val="3A3ACE"/>
    <a:srgbClr val="FFFFE1"/>
    <a:srgbClr val="EAEAFA"/>
    <a:srgbClr val="EFE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autoAdjust="0"/>
    <p:restoredTop sz="97902" autoAdjust="0"/>
  </p:normalViewPr>
  <p:slideViewPr>
    <p:cSldViewPr>
      <p:cViewPr>
        <p:scale>
          <a:sx n="33" d="100"/>
          <a:sy n="33" d="100"/>
        </p:scale>
        <p:origin x="-2280" y="3198"/>
      </p:cViewPr>
      <p:guideLst>
        <p:guide orient="horz" pos="567"/>
        <p:guide orient="horz" pos="19845"/>
        <p:guide pos="9278"/>
        <p:guide pos="4330"/>
        <p:guide pos="13299"/>
        <p:guide pos="8969"/>
        <p:guide pos="309"/>
        <p:guide pos="46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620374" y="10066883"/>
            <a:ext cx="18361954" cy="6944618"/>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3240746" y="18361670"/>
            <a:ext cx="15121208" cy="8282285"/>
          </a:xfrm>
        </p:spPr>
        <p:txBody>
          <a:bodyPr/>
          <a:lstStyle>
            <a:lvl1pPr marL="0" indent="0" algn="ctr">
              <a:buNone/>
              <a:defRPr/>
            </a:lvl1pPr>
            <a:lvl2pPr marL="337505" indent="0" algn="ctr">
              <a:buNone/>
              <a:defRPr/>
            </a:lvl2pPr>
            <a:lvl3pPr marL="675010" indent="0" algn="ctr">
              <a:buNone/>
              <a:defRPr/>
            </a:lvl3pPr>
            <a:lvl4pPr marL="1012515" indent="0" algn="ctr">
              <a:buNone/>
              <a:defRPr/>
            </a:lvl4pPr>
            <a:lvl5pPr marL="1350020" indent="0" algn="ctr">
              <a:buNone/>
              <a:defRPr/>
            </a:lvl5pPr>
            <a:lvl6pPr marL="1687525" indent="0" algn="ctr">
              <a:buNone/>
              <a:defRPr/>
            </a:lvl6pPr>
            <a:lvl7pPr marL="2025030" indent="0" algn="ctr">
              <a:buNone/>
              <a:defRPr/>
            </a:lvl7pPr>
            <a:lvl8pPr marL="2362535" indent="0" algn="ctr">
              <a:buNone/>
              <a:defRPr/>
            </a:lvl8pPr>
            <a:lvl9pPr marL="270004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A5A9F0E2-70E2-4C0F-AF91-7D284100EDAD}"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624BFD70-26AC-4123-8A6F-6D951429FA38}"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15392264" y="2880048"/>
            <a:ext cx="4590063" cy="25923552"/>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620374" y="2880048"/>
            <a:ext cx="13690063" cy="25923552"/>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A7082C3E-6365-4D41-A26F-11812E1A3E1D}"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9D51ABB-032D-4F9A-B838-D25DA4EC2CAF}"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706464" y="20822916"/>
            <a:ext cx="18361954" cy="6435179"/>
          </a:xfrm>
        </p:spPr>
        <p:txBody>
          <a:bodyPr anchor="t"/>
          <a:lstStyle>
            <a:lvl1pPr algn="l">
              <a:defRPr sz="3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1706464" y="13734530"/>
            <a:ext cx="18361954" cy="7088386"/>
          </a:xfrm>
        </p:spPr>
        <p:txBody>
          <a:bodyPr anchor="b"/>
          <a:lstStyle>
            <a:lvl1pPr marL="0" indent="0">
              <a:buNone/>
              <a:defRPr sz="1500"/>
            </a:lvl1pPr>
            <a:lvl2pPr marL="337505" indent="0">
              <a:buNone/>
              <a:defRPr sz="1300"/>
            </a:lvl2pPr>
            <a:lvl3pPr marL="675010" indent="0">
              <a:buNone/>
              <a:defRPr sz="1200"/>
            </a:lvl3pPr>
            <a:lvl4pPr marL="1012515" indent="0">
              <a:buNone/>
              <a:defRPr sz="1000"/>
            </a:lvl4pPr>
            <a:lvl5pPr marL="1350020" indent="0">
              <a:buNone/>
              <a:defRPr sz="1000"/>
            </a:lvl5pPr>
            <a:lvl6pPr marL="1687525" indent="0">
              <a:buNone/>
              <a:defRPr sz="1000"/>
            </a:lvl6pPr>
            <a:lvl7pPr marL="2025030" indent="0">
              <a:buNone/>
              <a:defRPr sz="1000"/>
            </a:lvl7pPr>
            <a:lvl8pPr marL="2362535" indent="0">
              <a:buNone/>
              <a:defRPr sz="1000"/>
            </a:lvl8pPr>
            <a:lvl9pPr marL="2700040" indent="0">
              <a:buNone/>
              <a:defRPr sz="10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9A554A69-7E36-4364-8D8C-D7F1F842CD3C}"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620373" y="9362109"/>
            <a:ext cx="9140063" cy="1944149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0842265" y="9362109"/>
            <a:ext cx="9140063" cy="1944149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2C76F94C-E3B9-4A79-A4F8-F2B157163721}"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079965" y="1297037"/>
            <a:ext cx="19442771" cy="5400675"/>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079965" y="7254032"/>
            <a:ext cx="9544943" cy="3022253"/>
          </a:xfrm>
        </p:spPr>
        <p:txBody>
          <a:bodyPr anchor="b"/>
          <a:lstStyle>
            <a:lvl1pPr marL="0" indent="0">
              <a:buNone/>
              <a:defRPr sz="1800" b="1"/>
            </a:lvl1pPr>
            <a:lvl2pPr marL="337505" indent="0">
              <a:buNone/>
              <a:defRPr sz="1500" b="1"/>
            </a:lvl2pPr>
            <a:lvl3pPr marL="675010" indent="0">
              <a:buNone/>
              <a:defRPr sz="1300" b="1"/>
            </a:lvl3pPr>
            <a:lvl4pPr marL="1012515" indent="0">
              <a:buNone/>
              <a:defRPr sz="1200" b="1"/>
            </a:lvl4pPr>
            <a:lvl5pPr marL="1350020" indent="0">
              <a:buNone/>
              <a:defRPr sz="1200" b="1"/>
            </a:lvl5pPr>
            <a:lvl6pPr marL="1687525" indent="0">
              <a:buNone/>
              <a:defRPr sz="1200" b="1"/>
            </a:lvl6pPr>
            <a:lvl7pPr marL="2025030" indent="0">
              <a:buNone/>
              <a:defRPr sz="1200" b="1"/>
            </a:lvl7pPr>
            <a:lvl8pPr marL="2362535" indent="0">
              <a:buNone/>
              <a:defRPr sz="1200" b="1"/>
            </a:lvl8pPr>
            <a:lvl9pPr marL="2700040" indent="0">
              <a:buNone/>
              <a:defRPr sz="12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079965" y="10276285"/>
            <a:ext cx="9544943" cy="18669521"/>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0973531" y="7254032"/>
            <a:ext cx="9549205" cy="3022253"/>
          </a:xfrm>
        </p:spPr>
        <p:txBody>
          <a:bodyPr anchor="b"/>
          <a:lstStyle>
            <a:lvl1pPr marL="0" indent="0">
              <a:buNone/>
              <a:defRPr sz="1800" b="1"/>
            </a:lvl1pPr>
            <a:lvl2pPr marL="337505" indent="0">
              <a:buNone/>
              <a:defRPr sz="1500" b="1"/>
            </a:lvl2pPr>
            <a:lvl3pPr marL="675010" indent="0">
              <a:buNone/>
              <a:defRPr sz="1300" b="1"/>
            </a:lvl3pPr>
            <a:lvl4pPr marL="1012515" indent="0">
              <a:buNone/>
              <a:defRPr sz="1200" b="1"/>
            </a:lvl4pPr>
            <a:lvl5pPr marL="1350020" indent="0">
              <a:buNone/>
              <a:defRPr sz="1200" b="1"/>
            </a:lvl5pPr>
            <a:lvl6pPr marL="1687525" indent="0">
              <a:buNone/>
              <a:defRPr sz="1200" b="1"/>
            </a:lvl6pPr>
            <a:lvl7pPr marL="2025030" indent="0">
              <a:buNone/>
              <a:defRPr sz="1200" b="1"/>
            </a:lvl7pPr>
            <a:lvl8pPr marL="2362535" indent="0">
              <a:buNone/>
              <a:defRPr sz="1200" b="1"/>
            </a:lvl8pPr>
            <a:lvl9pPr marL="2700040" indent="0">
              <a:buNone/>
              <a:defRPr sz="12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0973531" y="10276285"/>
            <a:ext cx="9549205" cy="18669521"/>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EE79CC13-D2AC-4491-B62D-EB82DC4DDD2C}"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B109E308-FBD2-4772-8F56-9B12C47DE061}"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81A9BB4C-7849-4EA8-B54A-CD8D8FA9D52D}"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079965" y="1290786"/>
            <a:ext cx="7107138" cy="5489749"/>
          </a:xfrm>
        </p:spPr>
        <p:txBody>
          <a:bodyPr anchor="b"/>
          <a:lstStyle>
            <a:lvl1pPr algn="l">
              <a:defRPr sz="1500" b="1"/>
            </a:lvl1pPr>
          </a:lstStyle>
          <a:p>
            <a:r>
              <a:rPr lang="fr-FR" smtClean="0"/>
              <a:t>Cliquez pour modifier le style du titre</a:t>
            </a:r>
            <a:endParaRPr lang="fr-FR"/>
          </a:p>
        </p:txBody>
      </p:sp>
      <p:sp>
        <p:nvSpPr>
          <p:cNvPr id="3" name="Espace réservé du contenu 2"/>
          <p:cNvSpPr>
            <a:spLocks noGrp="1"/>
          </p:cNvSpPr>
          <p:nvPr>
            <p:ph idx="1"/>
          </p:nvPr>
        </p:nvSpPr>
        <p:spPr>
          <a:xfrm>
            <a:off x="8446227" y="1290787"/>
            <a:ext cx="12076509" cy="276550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079965" y="6780536"/>
            <a:ext cx="7107138" cy="22165270"/>
          </a:xfrm>
        </p:spPr>
        <p:txBody>
          <a:bodyPr/>
          <a:lstStyle>
            <a:lvl1pPr marL="0" indent="0">
              <a:buNone/>
              <a:defRPr sz="1000"/>
            </a:lvl1pPr>
            <a:lvl2pPr marL="337505" indent="0">
              <a:buNone/>
              <a:defRPr sz="900"/>
            </a:lvl2pPr>
            <a:lvl3pPr marL="675010" indent="0">
              <a:buNone/>
              <a:defRPr sz="700"/>
            </a:lvl3pPr>
            <a:lvl4pPr marL="1012515" indent="0">
              <a:buNone/>
              <a:defRPr sz="700"/>
            </a:lvl4pPr>
            <a:lvl5pPr marL="1350020" indent="0">
              <a:buNone/>
              <a:defRPr sz="700"/>
            </a:lvl5pPr>
            <a:lvl6pPr marL="1687525" indent="0">
              <a:buNone/>
              <a:defRPr sz="700"/>
            </a:lvl6pPr>
            <a:lvl7pPr marL="2025030" indent="0">
              <a:buNone/>
              <a:defRPr sz="700"/>
            </a:lvl7pPr>
            <a:lvl8pPr marL="2362535" indent="0">
              <a:buNone/>
              <a:defRPr sz="700"/>
            </a:lvl8pPr>
            <a:lvl9pPr marL="2700040" indent="0">
              <a:buNone/>
              <a:defRPr sz="7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7EE3608B-4D2C-4A3E-9BF6-A3F632935E34}"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234620" y="22682523"/>
            <a:ext cx="12961279" cy="2678460"/>
          </a:xfrm>
        </p:spPr>
        <p:txBody>
          <a:bodyPr anchor="b"/>
          <a:lstStyle>
            <a:lvl1pPr algn="l">
              <a:defRPr sz="15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4234620" y="2895675"/>
            <a:ext cx="12961279" cy="19441492"/>
          </a:xfrm>
        </p:spPr>
        <p:txBody>
          <a:bodyPr/>
          <a:lstStyle>
            <a:lvl1pPr marL="0" indent="0">
              <a:buNone/>
              <a:defRPr sz="2400"/>
            </a:lvl1pPr>
            <a:lvl2pPr marL="337505" indent="0">
              <a:buNone/>
              <a:defRPr sz="2100"/>
            </a:lvl2pPr>
            <a:lvl3pPr marL="675010" indent="0">
              <a:buNone/>
              <a:defRPr sz="1800"/>
            </a:lvl3pPr>
            <a:lvl4pPr marL="1012515" indent="0">
              <a:buNone/>
              <a:defRPr sz="1500"/>
            </a:lvl4pPr>
            <a:lvl5pPr marL="1350020" indent="0">
              <a:buNone/>
              <a:defRPr sz="1500"/>
            </a:lvl5pPr>
            <a:lvl6pPr marL="1687525" indent="0">
              <a:buNone/>
              <a:defRPr sz="1500"/>
            </a:lvl6pPr>
            <a:lvl7pPr marL="2025030" indent="0">
              <a:buNone/>
              <a:defRPr sz="1500"/>
            </a:lvl7pPr>
            <a:lvl8pPr marL="2362535" indent="0">
              <a:buNone/>
              <a:defRPr sz="1500"/>
            </a:lvl8pPr>
            <a:lvl9pPr marL="2700040" indent="0">
              <a:buNone/>
              <a:defRPr sz="1500"/>
            </a:lvl9pPr>
          </a:lstStyle>
          <a:p>
            <a:pPr lvl="0"/>
            <a:endParaRPr lang="fr-FR" noProof="0" smtClean="0"/>
          </a:p>
        </p:txBody>
      </p:sp>
      <p:sp>
        <p:nvSpPr>
          <p:cNvPr id="4" name="Espace réservé du texte 3"/>
          <p:cNvSpPr>
            <a:spLocks noGrp="1"/>
          </p:cNvSpPr>
          <p:nvPr>
            <p:ph type="body" sz="half" idx="2"/>
          </p:nvPr>
        </p:nvSpPr>
        <p:spPr>
          <a:xfrm>
            <a:off x="4234620" y="25360983"/>
            <a:ext cx="12961279" cy="3802037"/>
          </a:xfrm>
        </p:spPr>
        <p:txBody>
          <a:bodyPr/>
          <a:lstStyle>
            <a:lvl1pPr marL="0" indent="0">
              <a:buNone/>
              <a:defRPr sz="1000"/>
            </a:lvl1pPr>
            <a:lvl2pPr marL="337505" indent="0">
              <a:buNone/>
              <a:defRPr sz="900"/>
            </a:lvl2pPr>
            <a:lvl3pPr marL="675010" indent="0">
              <a:buNone/>
              <a:defRPr sz="700"/>
            </a:lvl3pPr>
            <a:lvl4pPr marL="1012515" indent="0">
              <a:buNone/>
              <a:defRPr sz="700"/>
            </a:lvl4pPr>
            <a:lvl5pPr marL="1350020" indent="0">
              <a:buNone/>
              <a:defRPr sz="700"/>
            </a:lvl5pPr>
            <a:lvl6pPr marL="1687525" indent="0">
              <a:buNone/>
              <a:defRPr sz="700"/>
            </a:lvl6pPr>
            <a:lvl7pPr marL="2025030" indent="0">
              <a:buNone/>
              <a:defRPr sz="700"/>
            </a:lvl7pPr>
            <a:lvl8pPr marL="2362535" indent="0">
              <a:buNone/>
              <a:defRPr sz="700"/>
            </a:lvl8pPr>
            <a:lvl9pPr marL="2700040" indent="0">
              <a:buNone/>
              <a:defRPr sz="7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FA6B2EB4-1409-4036-ADDF-706F66F6C6DB}"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7000">
              <a:srgbClr val="CCCCFF"/>
            </a:gs>
            <a:gs pos="17999">
              <a:srgbClr val="99CCFF"/>
            </a:gs>
            <a:gs pos="20000">
              <a:srgbClr val="9966FF"/>
            </a:gs>
            <a:gs pos="20000">
              <a:srgbClr val="9966FF"/>
            </a:gs>
            <a:gs pos="76000">
              <a:schemeClr val="accent2">
                <a:lumMod val="75000"/>
                <a:alpha val="75000"/>
              </a:schemeClr>
            </a:gs>
            <a:gs pos="61000">
              <a:srgbClr val="CC99FF"/>
            </a:gs>
            <a:gs pos="82001">
              <a:srgbClr val="99CCFF"/>
            </a:gs>
            <a:gs pos="100000">
              <a:srgbClr val="CCCCFF"/>
            </a:gs>
          </a:gsLst>
          <a:lin ang="16200000" scaled="1"/>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20374" y="2880048"/>
            <a:ext cx="18361954" cy="5400675"/>
          </a:xfrm>
          <a:prstGeom prst="rect">
            <a:avLst/>
          </a:prstGeom>
          <a:noFill/>
          <a:ln w="9525">
            <a:noFill/>
            <a:miter lim="800000"/>
            <a:headEnd/>
            <a:tailEnd/>
          </a:ln>
        </p:spPr>
        <p:txBody>
          <a:bodyPr vert="horz" wrap="square" lIns="300859" tIns="150430" rIns="300859" bIns="15043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620374" y="9362109"/>
            <a:ext cx="18361954" cy="19441492"/>
          </a:xfrm>
          <a:prstGeom prst="rect">
            <a:avLst/>
          </a:prstGeom>
          <a:noFill/>
          <a:ln w="9525">
            <a:noFill/>
            <a:miter lim="800000"/>
            <a:headEnd/>
            <a:tailEnd/>
          </a:ln>
        </p:spPr>
        <p:txBody>
          <a:bodyPr vert="horz" wrap="square" lIns="300859" tIns="150430" rIns="300859" bIns="15043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620373" y="29524003"/>
            <a:ext cx="4500563" cy="2159645"/>
          </a:xfrm>
          <a:prstGeom prst="rect">
            <a:avLst/>
          </a:prstGeom>
          <a:noFill/>
          <a:ln w="9525">
            <a:noFill/>
            <a:miter lim="800000"/>
            <a:headEnd/>
            <a:tailEnd/>
          </a:ln>
          <a:effectLst/>
        </p:spPr>
        <p:txBody>
          <a:bodyPr vert="horz" wrap="square" lIns="300859" tIns="150430" rIns="300859" bIns="150430" numCol="1" anchor="t" anchorCtr="0" compatLnSpc="1">
            <a:prstTxWarp prst="textNoShape">
              <a:avLst/>
            </a:prstTxWarp>
          </a:bodyPr>
          <a:lstStyle>
            <a:lvl1pPr>
              <a:defRPr sz="4600">
                <a:latin typeface="Times New Roman" pitchFamily="18" charset="0"/>
              </a:defRPr>
            </a:lvl1pPr>
          </a:lstStyle>
          <a:p>
            <a:pPr>
              <a:defRPr/>
            </a:pPr>
            <a:endParaRPr lang="fr-FR"/>
          </a:p>
        </p:txBody>
      </p:sp>
      <p:sp>
        <p:nvSpPr>
          <p:cNvPr id="1029" name="Rectangle 5"/>
          <p:cNvSpPr>
            <a:spLocks noGrp="1" noChangeArrowheads="1"/>
          </p:cNvSpPr>
          <p:nvPr>
            <p:ph type="ftr" sz="quarter" idx="3"/>
          </p:nvPr>
        </p:nvSpPr>
        <p:spPr bwMode="auto">
          <a:xfrm>
            <a:off x="7380753" y="29524003"/>
            <a:ext cx="6841196" cy="2159645"/>
          </a:xfrm>
          <a:prstGeom prst="rect">
            <a:avLst/>
          </a:prstGeom>
          <a:noFill/>
          <a:ln w="9525">
            <a:noFill/>
            <a:miter lim="800000"/>
            <a:headEnd/>
            <a:tailEnd/>
          </a:ln>
          <a:effectLst/>
        </p:spPr>
        <p:txBody>
          <a:bodyPr vert="horz" wrap="square" lIns="300859" tIns="150430" rIns="300859" bIns="150430" numCol="1" anchor="t" anchorCtr="0" compatLnSpc="1">
            <a:prstTxWarp prst="textNoShape">
              <a:avLst/>
            </a:prstTxWarp>
          </a:bodyPr>
          <a:lstStyle>
            <a:lvl1pPr algn="ctr">
              <a:defRPr sz="4600">
                <a:latin typeface="Times New Roman" pitchFamily="18" charset="0"/>
              </a:defRPr>
            </a:lvl1pPr>
          </a:lstStyle>
          <a:p>
            <a:pPr>
              <a:defRPr/>
            </a:pPr>
            <a:endParaRPr lang="fr-FR"/>
          </a:p>
        </p:txBody>
      </p:sp>
      <p:sp>
        <p:nvSpPr>
          <p:cNvPr id="1030" name="Rectangle 6"/>
          <p:cNvSpPr>
            <a:spLocks noGrp="1" noChangeArrowheads="1"/>
          </p:cNvSpPr>
          <p:nvPr>
            <p:ph type="sldNum" sz="quarter" idx="4"/>
          </p:nvPr>
        </p:nvSpPr>
        <p:spPr bwMode="auto">
          <a:xfrm>
            <a:off x="15481765" y="29524003"/>
            <a:ext cx="4500563" cy="2159645"/>
          </a:xfrm>
          <a:prstGeom prst="rect">
            <a:avLst/>
          </a:prstGeom>
          <a:noFill/>
          <a:ln w="9525">
            <a:noFill/>
            <a:miter lim="800000"/>
            <a:headEnd/>
            <a:tailEnd/>
          </a:ln>
          <a:effectLst/>
        </p:spPr>
        <p:txBody>
          <a:bodyPr vert="horz" wrap="square" lIns="300859" tIns="150430" rIns="300859" bIns="150430" numCol="1" anchor="t" anchorCtr="0" compatLnSpc="1">
            <a:prstTxWarp prst="textNoShape">
              <a:avLst/>
            </a:prstTxWarp>
          </a:bodyPr>
          <a:lstStyle>
            <a:lvl1pPr algn="r">
              <a:defRPr sz="4600">
                <a:latin typeface="Times New Roman" pitchFamily="18" charset="0"/>
              </a:defRPr>
            </a:lvl1pPr>
          </a:lstStyle>
          <a:p>
            <a:pPr>
              <a:defRPr/>
            </a:pPr>
            <a:fld id="{9C8D8C9C-34FC-4BA3-BA67-1CD1E5318A50}"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008248" rtl="0" eaLnBrk="0" fontAlgn="base" hangingPunct="0">
        <a:spcBef>
          <a:spcPct val="0"/>
        </a:spcBef>
        <a:spcAft>
          <a:spcPct val="0"/>
        </a:spcAft>
        <a:defRPr sz="14500">
          <a:solidFill>
            <a:schemeClr val="tx2"/>
          </a:solidFill>
          <a:latin typeface="+mj-lt"/>
          <a:ea typeface="+mj-ea"/>
          <a:cs typeface="+mj-cs"/>
        </a:defRPr>
      </a:lvl1pPr>
      <a:lvl2pPr algn="ctr" defTabSz="3008248" rtl="0" eaLnBrk="0" fontAlgn="base" hangingPunct="0">
        <a:spcBef>
          <a:spcPct val="0"/>
        </a:spcBef>
        <a:spcAft>
          <a:spcPct val="0"/>
        </a:spcAft>
        <a:defRPr sz="14500">
          <a:solidFill>
            <a:schemeClr val="tx2"/>
          </a:solidFill>
          <a:latin typeface="Times New Roman" pitchFamily="18" charset="0"/>
        </a:defRPr>
      </a:lvl2pPr>
      <a:lvl3pPr algn="ctr" defTabSz="3008248" rtl="0" eaLnBrk="0" fontAlgn="base" hangingPunct="0">
        <a:spcBef>
          <a:spcPct val="0"/>
        </a:spcBef>
        <a:spcAft>
          <a:spcPct val="0"/>
        </a:spcAft>
        <a:defRPr sz="14500">
          <a:solidFill>
            <a:schemeClr val="tx2"/>
          </a:solidFill>
          <a:latin typeface="Times New Roman" pitchFamily="18" charset="0"/>
        </a:defRPr>
      </a:lvl3pPr>
      <a:lvl4pPr algn="ctr" defTabSz="3008248" rtl="0" eaLnBrk="0" fontAlgn="base" hangingPunct="0">
        <a:spcBef>
          <a:spcPct val="0"/>
        </a:spcBef>
        <a:spcAft>
          <a:spcPct val="0"/>
        </a:spcAft>
        <a:defRPr sz="14500">
          <a:solidFill>
            <a:schemeClr val="tx2"/>
          </a:solidFill>
          <a:latin typeface="Times New Roman" pitchFamily="18" charset="0"/>
        </a:defRPr>
      </a:lvl4pPr>
      <a:lvl5pPr algn="ctr" defTabSz="3008248" rtl="0" eaLnBrk="0" fontAlgn="base" hangingPunct="0">
        <a:spcBef>
          <a:spcPct val="0"/>
        </a:spcBef>
        <a:spcAft>
          <a:spcPct val="0"/>
        </a:spcAft>
        <a:defRPr sz="14500">
          <a:solidFill>
            <a:schemeClr val="tx2"/>
          </a:solidFill>
          <a:latin typeface="Times New Roman" pitchFamily="18" charset="0"/>
        </a:defRPr>
      </a:lvl5pPr>
      <a:lvl6pPr marL="337505" algn="ctr" defTabSz="3008248" rtl="0" fontAlgn="base">
        <a:spcBef>
          <a:spcPct val="0"/>
        </a:spcBef>
        <a:spcAft>
          <a:spcPct val="0"/>
        </a:spcAft>
        <a:defRPr sz="14500">
          <a:solidFill>
            <a:schemeClr val="tx2"/>
          </a:solidFill>
          <a:latin typeface="Times New Roman" pitchFamily="18" charset="0"/>
        </a:defRPr>
      </a:lvl6pPr>
      <a:lvl7pPr marL="675010" algn="ctr" defTabSz="3008248" rtl="0" fontAlgn="base">
        <a:spcBef>
          <a:spcPct val="0"/>
        </a:spcBef>
        <a:spcAft>
          <a:spcPct val="0"/>
        </a:spcAft>
        <a:defRPr sz="14500">
          <a:solidFill>
            <a:schemeClr val="tx2"/>
          </a:solidFill>
          <a:latin typeface="Times New Roman" pitchFamily="18" charset="0"/>
        </a:defRPr>
      </a:lvl7pPr>
      <a:lvl8pPr marL="1012515" algn="ctr" defTabSz="3008248" rtl="0" fontAlgn="base">
        <a:spcBef>
          <a:spcPct val="0"/>
        </a:spcBef>
        <a:spcAft>
          <a:spcPct val="0"/>
        </a:spcAft>
        <a:defRPr sz="14500">
          <a:solidFill>
            <a:schemeClr val="tx2"/>
          </a:solidFill>
          <a:latin typeface="Times New Roman" pitchFamily="18" charset="0"/>
        </a:defRPr>
      </a:lvl8pPr>
      <a:lvl9pPr marL="1350020" algn="ctr" defTabSz="3008248" rtl="0" fontAlgn="base">
        <a:spcBef>
          <a:spcPct val="0"/>
        </a:spcBef>
        <a:spcAft>
          <a:spcPct val="0"/>
        </a:spcAft>
        <a:defRPr sz="14500">
          <a:solidFill>
            <a:schemeClr val="tx2"/>
          </a:solidFill>
          <a:latin typeface="Times New Roman" pitchFamily="18" charset="0"/>
        </a:defRPr>
      </a:lvl9pPr>
    </p:titleStyle>
    <p:bodyStyle>
      <a:lvl1pPr marL="1128533" indent="-1128533" algn="l" defTabSz="3008248" rtl="0" eaLnBrk="0" fontAlgn="base" hangingPunct="0">
        <a:spcBef>
          <a:spcPct val="20000"/>
        </a:spcBef>
        <a:spcAft>
          <a:spcPct val="0"/>
        </a:spcAft>
        <a:buChar char="•"/>
        <a:defRPr sz="10600">
          <a:solidFill>
            <a:schemeClr val="tx1"/>
          </a:solidFill>
          <a:latin typeface="+mn-lt"/>
          <a:ea typeface="+mn-ea"/>
          <a:cs typeface="+mn-cs"/>
        </a:defRPr>
      </a:lvl1pPr>
      <a:lvl2pPr marL="2444568" indent="-939858" algn="l" defTabSz="3008248" rtl="0" eaLnBrk="0" fontAlgn="base" hangingPunct="0">
        <a:spcBef>
          <a:spcPct val="20000"/>
        </a:spcBef>
        <a:spcAft>
          <a:spcPct val="0"/>
        </a:spcAft>
        <a:buChar char="–"/>
        <a:defRPr sz="9200">
          <a:solidFill>
            <a:schemeClr val="tx1"/>
          </a:solidFill>
          <a:latin typeface="+mn-lt"/>
        </a:defRPr>
      </a:lvl2pPr>
      <a:lvl3pPr marL="3760603" indent="-752355" algn="l" defTabSz="3008248" rtl="0" eaLnBrk="0" fontAlgn="base" hangingPunct="0">
        <a:spcBef>
          <a:spcPct val="20000"/>
        </a:spcBef>
        <a:spcAft>
          <a:spcPct val="0"/>
        </a:spcAft>
        <a:buChar char="•"/>
        <a:defRPr sz="7900">
          <a:solidFill>
            <a:schemeClr val="tx1"/>
          </a:solidFill>
          <a:latin typeface="+mn-lt"/>
        </a:defRPr>
      </a:lvl3pPr>
      <a:lvl4pPr marL="5265313" indent="-752355" algn="l" defTabSz="3008248" rtl="0" eaLnBrk="0" fontAlgn="base" hangingPunct="0">
        <a:spcBef>
          <a:spcPct val="20000"/>
        </a:spcBef>
        <a:spcAft>
          <a:spcPct val="0"/>
        </a:spcAft>
        <a:buChar char="–"/>
        <a:defRPr sz="6600">
          <a:solidFill>
            <a:schemeClr val="tx1"/>
          </a:solidFill>
          <a:latin typeface="+mn-lt"/>
        </a:defRPr>
      </a:lvl4pPr>
      <a:lvl5pPr marL="6768851" indent="-751183" algn="l" defTabSz="3008248" rtl="0" eaLnBrk="0" fontAlgn="base" hangingPunct="0">
        <a:spcBef>
          <a:spcPct val="20000"/>
        </a:spcBef>
        <a:spcAft>
          <a:spcPct val="0"/>
        </a:spcAft>
        <a:buChar char="»"/>
        <a:defRPr sz="6600">
          <a:solidFill>
            <a:schemeClr val="tx1"/>
          </a:solidFill>
          <a:latin typeface="+mn-lt"/>
        </a:defRPr>
      </a:lvl5pPr>
      <a:lvl6pPr marL="7106356" indent="-751183" algn="l" defTabSz="3008248" rtl="0" fontAlgn="base">
        <a:spcBef>
          <a:spcPct val="20000"/>
        </a:spcBef>
        <a:spcAft>
          <a:spcPct val="0"/>
        </a:spcAft>
        <a:buChar char="»"/>
        <a:defRPr sz="6600">
          <a:solidFill>
            <a:schemeClr val="tx1"/>
          </a:solidFill>
          <a:latin typeface="+mn-lt"/>
        </a:defRPr>
      </a:lvl6pPr>
      <a:lvl7pPr marL="7443861" indent="-751183" algn="l" defTabSz="3008248" rtl="0" fontAlgn="base">
        <a:spcBef>
          <a:spcPct val="20000"/>
        </a:spcBef>
        <a:spcAft>
          <a:spcPct val="0"/>
        </a:spcAft>
        <a:buChar char="»"/>
        <a:defRPr sz="6600">
          <a:solidFill>
            <a:schemeClr val="tx1"/>
          </a:solidFill>
          <a:latin typeface="+mn-lt"/>
        </a:defRPr>
      </a:lvl7pPr>
      <a:lvl8pPr marL="7781366" indent="-751183" algn="l" defTabSz="3008248" rtl="0" fontAlgn="base">
        <a:spcBef>
          <a:spcPct val="20000"/>
        </a:spcBef>
        <a:spcAft>
          <a:spcPct val="0"/>
        </a:spcAft>
        <a:buChar char="»"/>
        <a:defRPr sz="6600">
          <a:solidFill>
            <a:schemeClr val="tx1"/>
          </a:solidFill>
          <a:latin typeface="+mn-lt"/>
        </a:defRPr>
      </a:lvl8pPr>
      <a:lvl9pPr marL="8118871" indent="-751183" algn="l" defTabSz="3008248" rtl="0" fontAlgn="base">
        <a:spcBef>
          <a:spcPct val="20000"/>
        </a:spcBef>
        <a:spcAft>
          <a:spcPct val="0"/>
        </a:spcAft>
        <a:buChar char="»"/>
        <a:defRPr sz="6600">
          <a:solidFill>
            <a:schemeClr val="tx1"/>
          </a:solidFill>
          <a:latin typeface="+mn-lt"/>
        </a:defRPr>
      </a:lvl9pPr>
    </p:bodyStyle>
    <p:otherStyle>
      <a:defPPr>
        <a:defRPr lang="fr-FR"/>
      </a:defPPr>
      <a:lvl1pPr marL="0" algn="l" defTabSz="675010" rtl="0" eaLnBrk="1" latinLnBrk="0" hangingPunct="1">
        <a:defRPr sz="1300" kern="1200">
          <a:solidFill>
            <a:schemeClr val="tx1"/>
          </a:solidFill>
          <a:latin typeface="+mn-lt"/>
          <a:ea typeface="+mn-ea"/>
          <a:cs typeface="+mn-cs"/>
        </a:defRPr>
      </a:lvl1pPr>
      <a:lvl2pPr marL="337505" algn="l" defTabSz="675010" rtl="0" eaLnBrk="1" latinLnBrk="0" hangingPunct="1">
        <a:defRPr sz="1300" kern="1200">
          <a:solidFill>
            <a:schemeClr val="tx1"/>
          </a:solidFill>
          <a:latin typeface="+mn-lt"/>
          <a:ea typeface="+mn-ea"/>
          <a:cs typeface="+mn-cs"/>
        </a:defRPr>
      </a:lvl2pPr>
      <a:lvl3pPr marL="675010" algn="l" defTabSz="675010" rtl="0" eaLnBrk="1" latinLnBrk="0" hangingPunct="1">
        <a:defRPr sz="1300" kern="1200">
          <a:solidFill>
            <a:schemeClr val="tx1"/>
          </a:solidFill>
          <a:latin typeface="+mn-lt"/>
          <a:ea typeface="+mn-ea"/>
          <a:cs typeface="+mn-cs"/>
        </a:defRPr>
      </a:lvl3pPr>
      <a:lvl4pPr marL="1012515" algn="l" defTabSz="675010" rtl="0" eaLnBrk="1" latinLnBrk="0" hangingPunct="1">
        <a:defRPr sz="1300" kern="1200">
          <a:solidFill>
            <a:schemeClr val="tx1"/>
          </a:solidFill>
          <a:latin typeface="+mn-lt"/>
          <a:ea typeface="+mn-ea"/>
          <a:cs typeface="+mn-cs"/>
        </a:defRPr>
      </a:lvl4pPr>
      <a:lvl5pPr marL="1350020" algn="l" defTabSz="675010" rtl="0" eaLnBrk="1" latinLnBrk="0" hangingPunct="1">
        <a:defRPr sz="1300" kern="1200">
          <a:solidFill>
            <a:schemeClr val="tx1"/>
          </a:solidFill>
          <a:latin typeface="+mn-lt"/>
          <a:ea typeface="+mn-ea"/>
          <a:cs typeface="+mn-cs"/>
        </a:defRPr>
      </a:lvl5pPr>
      <a:lvl6pPr marL="1687525" algn="l" defTabSz="675010" rtl="0" eaLnBrk="1" latinLnBrk="0" hangingPunct="1">
        <a:defRPr sz="1300" kern="1200">
          <a:solidFill>
            <a:schemeClr val="tx1"/>
          </a:solidFill>
          <a:latin typeface="+mn-lt"/>
          <a:ea typeface="+mn-ea"/>
          <a:cs typeface="+mn-cs"/>
        </a:defRPr>
      </a:lvl6pPr>
      <a:lvl7pPr marL="2025030" algn="l" defTabSz="675010" rtl="0" eaLnBrk="1" latinLnBrk="0" hangingPunct="1">
        <a:defRPr sz="1300" kern="1200">
          <a:solidFill>
            <a:schemeClr val="tx1"/>
          </a:solidFill>
          <a:latin typeface="+mn-lt"/>
          <a:ea typeface="+mn-ea"/>
          <a:cs typeface="+mn-cs"/>
        </a:defRPr>
      </a:lvl7pPr>
      <a:lvl8pPr marL="2362535" algn="l" defTabSz="675010" rtl="0" eaLnBrk="1" latinLnBrk="0" hangingPunct="1">
        <a:defRPr sz="1300" kern="1200">
          <a:solidFill>
            <a:schemeClr val="tx1"/>
          </a:solidFill>
          <a:latin typeface="+mn-lt"/>
          <a:ea typeface="+mn-ea"/>
          <a:cs typeface="+mn-cs"/>
        </a:defRPr>
      </a:lvl8pPr>
      <a:lvl9pPr marL="2700040" algn="l" defTabSz="67501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Text Box 14"/>
          <p:cNvSpPr txBox="1">
            <a:spLocks noChangeArrowheads="1"/>
          </p:cNvSpPr>
          <p:nvPr/>
        </p:nvSpPr>
        <p:spPr bwMode="auto">
          <a:xfrm>
            <a:off x="3157484" y="-1"/>
            <a:ext cx="15697200" cy="1730155"/>
          </a:xfrm>
          <a:prstGeom prst="rect">
            <a:avLst/>
          </a:prstGeom>
          <a:noFill/>
          <a:ln w="9525">
            <a:noFill/>
            <a:miter lim="800000"/>
            <a:headEnd/>
            <a:tailEnd/>
          </a:ln>
        </p:spPr>
        <p:txBody>
          <a:bodyPr wrap="square" lIns="67501" tIns="33751" rIns="67501" bIns="33751">
            <a:spAutoFit/>
          </a:bodyPr>
          <a:lstStyle/>
          <a:p>
            <a:pPr algn="ctr"/>
            <a:r>
              <a:rPr lang="fr-FR" sz="3200" b="1" i="1" dirty="0" smtClean="0">
                <a:latin typeface="Calibri" pitchFamily="34" charset="0"/>
              </a:rPr>
              <a:t>   </a:t>
            </a:r>
            <a:r>
              <a:rPr lang="fr-FR" sz="3600" b="1" i="1" dirty="0" smtClean="0">
                <a:latin typeface="Calibri" pitchFamily="34" charset="0"/>
              </a:rPr>
              <a:t>Université de Kasdi Merbah Ouargla.</a:t>
            </a:r>
          </a:p>
          <a:p>
            <a:r>
              <a:rPr lang="fr-FR" sz="3600" b="1" dirty="0" smtClean="0"/>
              <a:t>             </a:t>
            </a:r>
            <a:r>
              <a:rPr lang="fr-FR" sz="3600" b="1" i="1" dirty="0" smtClean="0">
                <a:latin typeface="Calibri" pitchFamily="34" charset="0"/>
                <a:cs typeface="Calibri" pitchFamily="34" charset="0"/>
              </a:rPr>
              <a:t>Faculté des Sciences et de la Technologie et Sciences de la Matière</a:t>
            </a:r>
            <a:endParaRPr lang="en-US" sz="3600" b="1" i="1" dirty="0" smtClean="0">
              <a:latin typeface="Calibri" pitchFamily="34" charset="0"/>
              <a:cs typeface="Calibri" pitchFamily="34" charset="0"/>
            </a:endParaRPr>
          </a:p>
          <a:p>
            <a:pPr algn="ctr"/>
            <a:r>
              <a:rPr lang="fr-FR" sz="3600" b="1" i="1" dirty="0" smtClean="0">
                <a:latin typeface="Calibri" pitchFamily="34" charset="0"/>
                <a:cs typeface="Calibri" pitchFamily="34" charset="0"/>
              </a:rPr>
              <a:t>Département de </a:t>
            </a:r>
            <a:r>
              <a:rPr lang="en-US" sz="3600" b="1" i="1" dirty="0" err="1" smtClean="0">
                <a:latin typeface="Calibri" pitchFamily="34" charset="0"/>
                <a:cs typeface="Calibri" pitchFamily="34" charset="0"/>
              </a:rPr>
              <a:t>Génie</a:t>
            </a:r>
            <a:r>
              <a:rPr lang="en-US" sz="3600" b="1" i="1" dirty="0" smtClean="0">
                <a:latin typeface="Calibri" pitchFamily="34" charset="0"/>
                <a:cs typeface="Calibri" pitchFamily="34" charset="0"/>
              </a:rPr>
              <a:t> </a:t>
            </a:r>
            <a:r>
              <a:rPr lang="en-US" sz="3600" b="1" i="1" dirty="0" err="1" smtClean="0">
                <a:latin typeface="Calibri" pitchFamily="34" charset="0"/>
                <a:cs typeface="Calibri" pitchFamily="34" charset="0"/>
              </a:rPr>
              <a:t>Mécanique</a:t>
            </a:r>
            <a:endParaRPr lang="fr-FR" sz="3600" b="1" i="1" dirty="0" smtClean="0">
              <a:latin typeface="Calibri" pitchFamily="34" charset="0"/>
              <a:cs typeface="Calibri" pitchFamily="34" charset="0"/>
            </a:endParaRPr>
          </a:p>
        </p:txBody>
      </p:sp>
      <p:sp>
        <p:nvSpPr>
          <p:cNvPr id="2057" name="Text Box 18"/>
          <p:cNvSpPr txBox="1">
            <a:spLocks noChangeArrowheads="1"/>
          </p:cNvSpPr>
          <p:nvPr/>
        </p:nvSpPr>
        <p:spPr bwMode="auto">
          <a:xfrm>
            <a:off x="2514542" y="1842987"/>
            <a:ext cx="15849600" cy="2161042"/>
          </a:xfrm>
          <a:prstGeom prst="rect">
            <a:avLst/>
          </a:prstGeom>
          <a:noFill/>
          <a:ln w="9525">
            <a:noFill/>
            <a:miter lim="800000"/>
            <a:headEnd/>
            <a:tailEnd/>
          </a:ln>
        </p:spPr>
        <p:txBody>
          <a:bodyPr wrap="square" lIns="67501" tIns="33751" rIns="67501" bIns="33751">
            <a:spAutoFit/>
          </a:bodyPr>
          <a:lstStyle/>
          <a:p>
            <a:pPr marL="284163" indent="-284163" algn="ctr" eaLnBrk="1" hangingPunct="1">
              <a:spcBef>
                <a:spcPct val="50000"/>
              </a:spcBef>
            </a:pPr>
            <a:r>
              <a:rPr lang="en-US" sz="4000" b="1" dirty="0" smtClean="0">
                <a:solidFill>
                  <a:srgbClr val="FF9900"/>
                </a:solidFill>
                <a:latin typeface="Times New Roman" pitchFamily="18" charset="0"/>
                <a:cs typeface="Times New Roman" pitchFamily="18" charset="0"/>
              </a:rPr>
              <a:t>        </a:t>
            </a:r>
            <a:r>
              <a:rPr lang="fr-FR" sz="4000" b="1" dirty="0" smtClean="0">
                <a:solidFill>
                  <a:srgbClr val="00B050"/>
                </a:solidFill>
                <a:latin typeface="Times New Roman" pitchFamily="18" charset="0"/>
                <a:cs typeface="Times New Roman" pitchFamily="18" charset="0"/>
              </a:rPr>
              <a:t>Etude et conception d’un système hybride de production d’énergie</a:t>
            </a:r>
            <a:endParaRPr lang="en-US" sz="4000" b="1" i="1" dirty="0" smtClean="0">
              <a:solidFill>
                <a:srgbClr val="FF9900"/>
              </a:solidFill>
              <a:latin typeface="Times New Roman" pitchFamily="18" charset="0"/>
              <a:cs typeface="Times New Roman" pitchFamily="18" charset="0"/>
            </a:endParaRPr>
          </a:p>
          <a:p>
            <a:pPr algn="ctr"/>
            <a:endParaRPr lang="fr-FR" sz="4000" b="1" dirty="0" smtClean="0">
              <a:latin typeface="Calibri" pitchFamily="34" charset="0"/>
            </a:endParaRPr>
          </a:p>
          <a:p>
            <a:pPr algn="ctr"/>
            <a:r>
              <a:rPr lang="fr-FR" sz="2800" dirty="0" err="1" smtClean="0"/>
              <a:t>Realisé</a:t>
            </a:r>
            <a:r>
              <a:rPr lang="fr-FR" sz="2800" dirty="0" smtClean="0"/>
              <a:t> par </a:t>
            </a:r>
            <a:r>
              <a:rPr lang="fr-FR" b="1" dirty="0" smtClean="0"/>
              <a:t>:</a:t>
            </a:r>
            <a:r>
              <a:rPr lang="en-US" dirty="0" smtClean="0">
                <a:latin typeface="Calibri" pitchFamily="34" charset="0"/>
              </a:rPr>
              <a:t> </a:t>
            </a:r>
            <a:r>
              <a:rPr lang="en-US" sz="2800" b="1" dirty="0" err="1" smtClean="0">
                <a:latin typeface="Calibri" pitchFamily="34" charset="0"/>
              </a:rPr>
              <a:t>Bounaceur</a:t>
            </a:r>
            <a:r>
              <a:rPr lang="en-US" sz="2800" b="1" dirty="0" smtClean="0">
                <a:latin typeface="Calibri" pitchFamily="34" charset="0"/>
              </a:rPr>
              <a:t> </a:t>
            </a:r>
            <a:r>
              <a:rPr lang="en-US" sz="2800" b="1" dirty="0" err="1" smtClean="0">
                <a:latin typeface="Calibri" pitchFamily="34" charset="0"/>
              </a:rPr>
              <a:t>Amin</a:t>
            </a:r>
            <a:r>
              <a:rPr lang="en-US" sz="2800" b="1" dirty="0" smtClean="0">
                <a:latin typeface="Calibri" pitchFamily="34" charset="0"/>
              </a:rPr>
              <a:t>                      </a:t>
            </a:r>
            <a:r>
              <a:rPr lang="fr-FR" sz="3200" dirty="0" smtClean="0">
                <a:latin typeface="Calibri" pitchFamily="34" charset="0"/>
                <a:cs typeface="Calibri" pitchFamily="34" charset="0"/>
              </a:rPr>
              <a:t>Encadré par: </a:t>
            </a:r>
            <a:r>
              <a:rPr lang="fr-FR" b="1" i="1" dirty="0" err="1" smtClean="0"/>
              <a:t>Doiake</a:t>
            </a:r>
            <a:r>
              <a:rPr lang="fr-FR" b="1" i="1" dirty="0" smtClean="0"/>
              <a:t> </a:t>
            </a:r>
            <a:r>
              <a:rPr lang="fr-FR" b="1" i="1" dirty="0" err="1" smtClean="0"/>
              <a:t>Mouhamade</a:t>
            </a:r>
            <a:endParaRPr lang="fr-FR" dirty="0" smtClean="0">
              <a:latin typeface="Calibri" pitchFamily="34" charset="0"/>
            </a:endParaRPr>
          </a:p>
          <a:p>
            <a:r>
              <a:rPr lang="fr-FR" i="1" dirty="0" smtClean="0">
                <a:latin typeface="Calibri" pitchFamily="34" charset="0"/>
                <a:cs typeface="Calibri" pitchFamily="34" charset="0"/>
              </a:rPr>
              <a:t> </a:t>
            </a:r>
            <a:endParaRPr lang="en-US" i="1" dirty="0" smtClean="0">
              <a:latin typeface="Calibri" pitchFamily="34" charset="0"/>
            </a:endParaRPr>
          </a:p>
        </p:txBody>
      </p:sp>
      <p:sp>
        <p:nvSpPr>
          <p:cNvPr id="1026" name="Rectangle 2"/>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28" name="Rectangle 4"/>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30" name="Rectangle 6"/>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32" name="Rectangle 8"/>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33" name="Rectangle 9"/>
          <p:cNvSpPr>
            <a:spLocks noChangeArrowheads="1"/>
          </p:cNvSpPr>
          <p:nvPr/>
        </p:nvSpPr>
        <p:spPr bwMode="auto">
          <a:xfrm>
            <a:off x="21466315" y="937617"/>
            <a:ext cx="136385" cy="268216"/>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pPr algn="r" defTabSz="675010" rtl="1"/>
            <a:endParaRPr lang="ar-DZ" sz="1300" dirty="0" smtClean="0">
              <a:cs typeface="Arial" pitchFamily="34" charset="0"/>
            </a:endParaRPr>
          </a:p>
        </p:txBody>
      </p:sp>
      <p:sp>
        <p:nvSpPr>
          <p:cNvPr id="35" name="Rectangle 34"/>
          <p:cNvSpPr/>
          <p:nvPr/>
        </p:nvSpPr>
        <p:spPr>
          <a:xfrm>
            <a:off x="29160916" y="15416207"/>
            <a:ext cx="9448800" cy="437493"/>
          </a:xfrm>
          <a:prstGeom prst="rect">
            <a:avLst/>
          </a:prstGeom>
        </p:spPr>
        <p:txBody>
          <a:bodyPr wrap="square" lIns="67501" tIns="33751" rIns="67501" bIns="33751">
            <a:spAutoFit/>
          </a:bodyPr>
          <a:lstStyle/>
          <a:p>
            <a:endParaRPr lang="en-US" dirty="0"/>
          </a:p>
        </p:txBody>
      </p:sp>
      <p:sp>
        <p:nvSpPr>
          <p:cNvPr id="2" name="Rectangle 2"/>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4" name="Rectangle 4"/>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3" name="Rectangle 2"/>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6" name="Rectangle 4"/>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8" name="Rectangle 6"/>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 name="Rectangle 7"/>
          <p:cNvSpPr>
            <a:spLocks noChangeArrowheads="1"/>
          </p:cNvSpPr>
          <p:nvPr/>
        </p:nvSpPr>
        <p:spPr bwMode="auto">
          <a:xfrm>
            <a:off x="21466315" y="834479"/>
            <a:ext cx="136385" cy="268216"/>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pPr algn="r" defTabSz="675010" rtl="1"/>
            <a:endParaRPr lang="ar-DZ" sz="1300" dirty="0" smtClean="0">
              <a:cs typeface="Arial" pitchFamily="34" charset="0"/>
            </a:endParaRPr>
          </a:p>
        </p:txBody>
      </p:sp>
      <p:sp>
        <p:nvSpPr>
          <p:cNvPr id="11" name="Rectangle 9"/>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35" name="Rectangle 11"/>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38" name="Rectangle 14"/>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40" name="Rectangle 16"/>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ar-DZ"/>
          </a:p>
        </p:txBody>
      </p:sp>
      <p:sp>
        <p:nvSpPr>
          <p:cNvPr id="1043" name="Rectangle 19"/>
          <p:cNvSpPr>
            <a:spLocks noChangeArrowheads="1"/>
          </p:cNvSpPr>
          <p:nvPr/>
        </p:nvSpPr>
        <p:spPr bwMode="auto">
          <a:xfrm>
            <a:off x="0" y="0"/>
            <a:ext cx="136385" cy="437493"/>
          </a:xfrm>
          <a:prstGeom prst="rect">
            <a:avLst/>
          </a:prstGeom>
          <a:noFill/>
          <a:ln w="9525">
            <a:noFill/>
            <a:miter lim="800000"/>
            <a:headEnd/>
            <a:tailEnd/>
          </a:ln>
          <a:effectLst/>
        </p:spPr>
        <p:txBody>
          <a:bodyPr vert="horz" wrap="none" lIns="67501" tIns="33751" rIns="67501" bIns="33751" numCol="1" anchor="ctr" anchorCtr="0" compatLnSpc="1">
            <a:prstTxWarp prst="textNoShape">
              <a:avLst/>
            </a:prstTxWarp>
            <a:spAutoFit/>
          </a:bodyPr>
          <a:lstStyle/>
          <a:p>
            <a:endParaRPr lang="fr-FR"/>
          </a:p>
        </p:txBody>
      </p:sp>
      <p:sp>
        <p:nvSpPr>
          <p:cNvPr id="1049" name="Rectangle 25"/>
          <p:cNvSpPr>
            <a:spLocks noChangeArrowheads="1"/>
          </p:cNvSpPr>
          <p:nvPr/>
        </p:nvSpPr>
        <p:spPr bwMode="auto">
          <a:xfrm>
            <a:off x="0" y="0"/>
            <a:ext cx="216027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62" name="Rectangle 61"/>
          <p:cNvSpPr/>
          <p:nvPr/>
        </p:nvSpPr>
        <p:spPr>
          <a:xfrm>
            <a:off x="17049750" y="8277225"/>
            <a:ext cx="3048000" cy="422104"/>
          </a:xfrm>
          <a:prstGeom prst="rect">
            <a:avLst/>
          </a:prstGeom>
        </p:spPr>
        <p:txBody>
          <a:bodyPr wrap="square" lIns="67501" tIns="33751" rIns="67501" bIns="33751">
            <a:spAutoFit/>
          </a:bodyPr>
          <a:lstStyle/>
          <a:p>
            <a:pPr algn="ctr"/>
            <a:r>
              <a:rPr lang="en-GB" sz="2300" dirty="0" smtClean="0">
                <a:latin typeface="Trebuchet MS" pitchFamily="34" charset="0"/>
              </a:rPr>
              <a:t> </a:t>
            </a:r>
            <a:endParaRPr lang="en-US" sz="2300" dirty="0">
              <a:latin typeface="Trebuchet MS" pitchFamily="34" charset="0"/>
            </a:endParaRPr>
          </a:p>
        </p:txBody>
      </p:sp>
      <p:sp>
        <p:nvSpPr>
          <p:cNvPr id="69" name="Rectangle 68"/>
          <p:cNvSpPr/>
          <p:nvPr/>
        </p:nvSpPr>
        <p:spPr>
          <a:xfrm>
            <a:off x="11106150" y="18335625"/>
            <a:ext cx="10134600" cy="437493"/>
          </a:xfrm>
          <a:prstGeom prst="rect">
            <a:avLst/>
          </a:prstGeom>
        </p:spPr>
        <p:txBody>
          <a:bodyPr wrap="square" lIns="67501" tIns="33751" rIns="67501" bIns="33751">
            <a:spAutoFit/>
          </a:bodyPr>
          <a:lstStyle/>
          <a:p>
            <a:endParaRPr lang="en-US" dirty="0"/>
          </a:p>
        </p:txBody>
      </p:sp>
      <p:pic>
        <p:nvPicPr>
          <p:cNvPr id="1061" name="Picture 3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526" y="342789"/>
            <a:ext cx="3525368" cy="29145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2"/>
          <p:cNvSpPr>
            <a:spLocks noChangeArrowheads="1"/>
          </p:cNvSpPr>
          <p:nvPr/>
        </p:nvSpPr>
        <p:spPr bwMode="auto">
          <a:xfrm>
            <a:off x="133276" y="3877461"/>
            <a:ext cx="8158144" cy="8872538"/>
          </a:xfrm>
          <a:prstGeom prst="plaque">
            <a:avLst>
              <a:gd name="adj" fmla="val 5234"/>
            </a:avLst>
          </a:prstGeom>
          <a:gradFill flip="none" rotWithShape="1">
            <a:gsLst>
              <a:gs pos="0">
                <a:schemeClr val="accent2">
                  <a:alpha val="24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ln w="149225" cmpd="dbl">
            <a:solidFill>
              <a:srgbClr val="C00000"/>
            </a:solidFill>
            <a:headEnd/>
            <a:tailEnd/>
          </a:ln>
          <a:effectLst>
            <a:outerShdw sx="1000" sy="1000" algn="ctr" rotWithShape="0">
              <a:srgbClr val="000000"/>
            </a:outerShdw>
          </a:effectLst>
          <a:scene3d>
            <a:camera prst="orthographicFront"/>
            <a:lightRig rig="contrasting" dir="t"/>
          </a:scene3d>
          <a:sp3d prstMaterial="metal"/>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algn="ctr"/>
            <a:r>
              <a:rPr lang="en-US" b="1" i="1" u="sng" dirty="0" smtClean="0"/>
              <a:t>Introduction</a:t>
            </a:r>
          </a:p>
          <a:p>
            <a:pPr algn="ctr"/>
            <a:endParaRPr lang="fr-FR" dirty="0" smtClean="0"/>
          </a:p>
          <a:p>
            <a:pPr algn="just">
              <a:lnSpc>
                <a:spcPct val="150000"/>
              </a:lnSpc>
            </a:pPr>
            <a:r>
              <a:rPr lang="fr-FR" sz="1800" dirty="0" smtClean="0"/>
              <a:t>       Pour un développement durable, le recours à l’utilisation des systèmes énergétiques à sources d’énergies renouvelables est devenu indispensable.</a:t>
            </a:r>
          </a:p>
          <a:p>
            <a:pPr algn="just">
              <a:lnSpc>
                <a:spcPct val="150000"/>
              </a:lnSpc>
            </a:pPr>
            <a:r>
              <a:rPr lang="fr-FR" sz="1800" dirty="0" smtClean="0"/>
              <a:t>       Les solutions technologiques nouvelles proposées par les générateurs hybrides, même si elles sont très complexes comparativement aux solutions courantes mono source, présentent par contre un intérêt évident considérable par leur flexibilité incomparable, leur souplesse de fonctionnement et leur prix de revient vraiment attractif. Cependant, ces solutions exigent au préalable un dimensionnement laborieux basé sur une connaissance approfondie du gisement en énergies renouvelables du site d’implantation à l’amont, une gestion rigoureuse de l’énergie électrique produite à l’aval et un savoir faire que seule l’expérience dans l’ingénierie des systèmes énergétiques pourra assurer.</a:t>
            </a:r>
          </a:p>
          <a:p>
            <a:pPr algn="just">
              <a:lnSpc>
                <a:spcPct val="150000"/>
              </a:lnSpc>
            </a:pPr>
            <a:r>
              <a:rPr lang="fr-FR" sz="1800" dirty="0" smtClean="0"/>
              <a:t>       Cette gestion rigoureuse de l’énergie s’appuie sur l’intelligence des dispositifs de régulation et de contrôle rendu possible grâce à des logiciels très performants. Ces installations hybrides vont connaître, à moyen terme un intérêt certain grâce à leur flexibilité vis-à-vis des sources d’énergie primaire. </a:t>
            </a:r>
          </a:p>
          <a:p>
            <a:pPr algn="just">
              <a:lnSpc>
                <a:spcPct val="150000"/>
              </a:lnSpc>
            </a:pPr>
            <a:r>
              <a:rPr lang="fr-FR" sz="1800" dirty="0" smtClean="0"/>
              <a:t>        Nous allons présentés dans ce chapitre les différents caractéristiques du système hybride photovoltaïque-éolien, en ce basant sur les différents définitions des constitutifs de ce système.</a:t>
            </a:r>
          </a:p>
        </p:txBody>
      </p:sp>
      <p:sp>
        <p:nvSpPr>
          <p:cNvPr id="1027" name="Rectangle 3"/>
          <p:cNvSpPr>
            <a:spLocks noChangeArrowheads="1"/>
          </p:cNvSpPr>
          <p:nvPr/>
        </p:nvSpPr>
        <p:spPr bwMode="auto">
          <a:xfrm>
            <a:off x="228526" y="23274387"/>
            <a:ext cx="8143932" cy="5903933"/>
          </a:xfrm>
          <a:prstGeom prst="roundRect">
            <a:avLst>
              <a:gd name="adj" fmla="val 26581"/>
            </a:avLst>
          </a:prstGeom>
          <a:solidFill>
            <a:srgbClr val="FFFF99"/>
          </a:solidFill>
          <a:ln w="38100">
            <a:solidFill>
              <a:srgbClr val="FF0000"/>
            </a:solidFill>
            <a:headEnd/>
            <a:tailEn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a:lnSpc>
                <a:spcPct val="150000"/>
              </a:lnSpc>
            </a:pPr>
            <a:r>
              <a:rPr lang="fr-FR" sz="1800" dirty="0" smtClean="0"/>
              <a:t>A : Panneau Photovoltaïque ; a : Parafoudre ; B : Éolienne ; m : Moniteur de batterie ; R : Chargeur de batterie ; S : Sectionneur ;</a:t>
            </a:r>
          </a:p>
          <a:p>
            <a:pPr>
              <a:lnSpc>
                <a:spcPct val="150000"/>
              </a:lnSpc>
            </a:pPr>
            <a:r>
              <a:rPr lang="fr-FR" sz="1800" dirty="0" smtClean="0"/>
              <a:t>1 : Disjoncteur de protection ; 2 : Régulateur charge/décharge ;</a:t>
            </a:r>
          </a:p>
          <a:p>
            <a:pPr>
              <a:lnSpc>
                <a:spcPct val="150000"/>
              </a:lnSpc>
            </a:pPr>
            <a:r>
              <a:rPr lang="fr-FR" sz="1800" dirty="0" smtClean="0"/>
              <a:t>3 : Disjoncteur CC ; 4 : Batterie ; 5 : Onduleur ;</a:t>
            </a:r>
          </a:p>
          <a:p>
            <a:pPr>
              <a:lnSpc>
                <a:spcPct val="150000"/>
              </a:lnSpc>
            </a:pPr>
            <a:r>
              <a:rPr lang="fr-FR" sz="1800" dirty="0" smtClean="0"/>
              <a:t>6 : Coffret de branchement électrique ; 7 : Charge électrique ;</a:t>
            </a:r>
          </a:p>
          <a:p>
            <a:pPr>
              <a:lnSpc>
                <a:spcPct val="150000"/>
              </a:lnSpc>
            </a:pPr>
            <a:r>
              <a:rPr lang="fr-FR" sz="1800" dirty="0" smtClean="0"/>
              <a:t>a : Parafoudre :</a:t>
            </a:r>
          </a:p>
          <a:p>
            <a:pPr>
              <a:lnSpc>
                <a:spcPct val="150000"/>
              </a:lnSpc>
            </a:pPr>
            <a:r>
              <a:rPr lang="fr-FR" sz="1800" dirty="0" smtClean="0"/>
              <a:t>Le parafoudre ou « suppresseur de surtension » va protéger le système contre les surtensions d’origine atmosphérique comme la foudre, en dérivant le courant de surtension vers la mise à la terre. Il est habituellement placé après le panneau, dans la boite de jonction, pour dissiper le surplus d'énergie et écrêter les hausses de tension. Dans le cas hybride il sera aussi placé dans la boite de jonction associée à l'éolienne (Voir Figure.2).</a:t>
            </a:r>
            <a:endParaRPr lang="fr-FR" sz="1800" dirty="0"/>
          </a:p>
        </p:txBody>
      </p:sp>
      <p:pic>
        <p:nvPicPr>
          <p:cNvPr id="38" name="Picture 3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13515" y="144378"/>
            <a:ext cx="3525368" cy="29145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Rectangle 5"/>
          <p:cNvSpPr>
            <a:spLocks noChangeArrowheads="1"/>
          </p:cNvSpPr>
          <p:nvPr/>
        </p:nvSpPr>
        <p:spPr bwMode="auto">
          <a:xfrm rot="10800000" flipV="1">
            <a:off x="228526" y="13273067"/>
            <a:ext cx="8229582" cy="3914418"/>
          </a:xfrm>
          <a:prstGeom prst="plaque">
            <a:avLst>
              <a:gd name="adj" fmla="val 6121"/>
            </a:avLst>
          </a:prstGeom>
          <a:gradFill flip="none" rotWithShape="1">
            <a:gsLst>
              <a:gs pos="0">
                <a:schemeClr val="accent6">
                  <a:tint val="50000"/>
                  <a:satMod val="300000"/>
                </a:schemeClr>
              </a:gs>
              <a:gs pos="35000">
                <a:schemeClr val="accent6">
                  <a:tint val="37000"/>
                  <a:satMod val="300000"/>
                </a:schemeClr>
              </a:gs>
              <a:gs pos="100000">
                <a:schemeClr val="accent6">
                  <a:tint val="15000"/>
                  <a:satMod val="350000"/>
                </a:schemeClr>
              </a:gs>
            </a:gsLst>
            <a:path path="circle">
              <a:fillToRect l="100000" b="100000"/>
            </a:path>
            <a:tileRect t="-100000" r="-100000"/>
          </a:gradFill>
          <a:ln w="133350" cmpd="dbl">
            <a:solidFill>
              <a:srgbClr val="0033CC"/>
            </a:solid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spAutoFit/>
          </a:bodyPr>
          <a:lstStyle/>
          <a:p>
            <a:r>
              <a:rPr lang="fr-FR" b="1" dirty="0" smtClean="0"/>
              <a:t>2. Définition du système d’énergie hybride (S.E.H) </a:t>
            </a:r>
            <a:endParaRPr lang="fr-FR" dirty="0" smtClean="0"/>
          </a:p>
          <a:p>
            <a:pPr algn="just"/>
            <a:r>
              <a:rPr lang="fr-FR" sz="1800" dirty="0" smtClean="0"/>
              <a:t>         Le système hybride de production de l’énergie dans sa vue la plus générale, est celui qui combine et exploite plusieurs sources disponibles facilement mobilisables .</a:t>
            </a:r>
          </a:p>
          <a:p>
            <a:pPr algn="just"/>
            <a:r>
              <a:rPr lang="fr-FR" sz="1800" dirty="0" smtClean="0"/>
              <a:t>Il consiste en l’association de deux ou plusieurs technologies complémentaires de manière à accroître la fourniture d’énergie par une meilleure disponibilité. Les sources d’énergie comme le soleil et le vent ne délivrent pas une puissance constante, et leur combinaison peut permettre de parvenir à une production électrique plus continue. Dans bien de régions, les journées ensoleillées sont en général caractérisées par une activité éolienne faible alors que les vents forts sont observés plutôt lors de journées nuageuses ou la nuit (Voir Figure II.1)</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b="0" i="0" u="none" strike="noStrike" cap="none" normalizeH="0" baseline="0" dirty="0" smtClean="0">
              <a:ln>
                <a:noFill/>
              </a:ln>
              <a:solidFill>
                <a:schemeClr val="tx1"/>
              </a:solidFill>
              <a:effectLst/>
              <a:latin typeface="+mj-lt"/>
              <a:cs typeface="Arial" pitchFamily="34" charset="0"/>
            </a:endParaRPr>
          </a:p>
        </p:txBody>
      </p:sp>
      <p:sp>
        <p:nvSpPr>
          <p:cNvPr id="44" name="Rectangle 43"/>
          <p:cNvSpPr/>
          <p:nvPr/>
        </p:nvSpPr>
        <p:spPr>
          <a:xfrm>
            <a:off x="157088" y="22560007"/>
            <a:ext cx="8143932" cy="461665"/>
          </a:xfrm>
          <a:prstGeom prst="rect">
            <a:avLst/>
          </a:prstGeom>
        </p:spPr>
        <p:txBody>
          <a:bodyPr wrap="square">
            <a:spAutoFit/>
          </a:bodyPr>
          <a:lstStyle/>
          <a:p>
            <a:r>
              <a:rPr lang="fr-FR" b="1" i="1" dirty="0" smtClean="0">
                <a:latin typeface="Times New Roman" pitchFamily="18" charset="0"/>
                <a:cs typeface="Times New Roman" pitchFamily="18" charset="0"/>
              </a:rPr>
              <a:t>Figure.1 : Système d’énergie hybride photovoltaïque-éolien. </a:t>
            </a:r>
            <a:endParaRPr lang="fr-FR" dirty="0">
              <a:latin typeface="Times New Roman" pitchFamily="18" charset="0"/>
              <a:cs typeface="Times New Roman" pitchFamily="18" charset="0"/>
            </a:endParaRPr>
          </a:p>
        </p:txBody>
      </p:sp>
      <p:pic>
        <p:nvPicPr>
          <p:cNvPr id="46" name="Image 45"/>
          <p:cNvPicPr/>
          <p:nvPr/>
        </p:nvPicPr>
        <p:blipFill>
          <a:blip r:embed="rId3"/>
          <a:srcRect/>
          <a:stretch>
            <a:fillRect/>
          </a:stretch>
        </p:blipFill>
        <p:spPr bwMode="auto">
          <a:xfrm>
            <a:off x="228526" y="17630785"/>
            <a:ext cx="8072494" cy="4572032"/>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51" name="Rectangle 3"/>
          <p:cNvSpPr>
            <a:spLocks noChangeArrowheads="1"/>
          </p:cNvSpPr>
          <p:nvPr/>
        </p:nvSpPr>
        <p:spPr bwMode="auto">
          <a:xfrm>
            <a:off x="8943962" y="3700376"/>
            <a:ext cx="12073022" cy="14644789"/>
          </a:xfrm>
          <a:prstGeom prst="roundRect">
            <a:avLst>
              <a:gd name="adj" fmla="val 26581"/>
            </a:avLst>
          </a:prstGeom>
          <a:solidFill>
            <a:srgbClr val="FFFF99"/>
          </a:solidFill>
          <a:ln w="38100">
            <a:solidFill>
              <a:srgbClr val="FF0000"/>
            </a:solidFill>
            <a:headEnd/>
            <a:tailEn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r>
              <a:rPr lang="fr-FR" sz="1800" dirty="0" smtClean="0">
                <a:solidFill>
                  <a:schemeClr val="tx2"/>
                </a:solidFill>
              </a:rPr>
              <a:t>m : Moniteur de batterie : </a:t>
            </a:r>
          </a:p>
          <a:p>
            <a:r>
              <a:rPr lang="fr-FR" sz="1800" dirty="0" smtClean="0">
                <a:solidFill>
                  <a:schemeClr val="tx2"/>
                </a:solidFill>
              </a:rPr>
              <a:t>         • Il affiche les valeurs de tension, de courant, et de capacité en ampère-heure de la batterie afin de vérifier et de contrôler son état. </a:t>
            </a:r>
          </a:p>
          <a:p>
            <a:r>
              <a:rPr lang="fr-FR" sz="1800" dirty="0" smtClean="0">
                <a:solidFill>
                  <a:schemeClr val="tx2"/>
                </a:solidFill>
              </a:rPr>
              <a:t>R : Chargeur de batterie : </a:t>
            </a:r>
          </a:p>
          <a:p>
            <a:r>
              <a:rPr lang="fr-FR" sz="1800" dirty="0" smtClean="0">
                <a:solidFill>
                  <a:schemeClr val="tx2"/>
                </a:solidFill>
              </a:rPr>
              <a:t>         • Le rôle de cet appareil est de contrôler et réguler la charge de la batterie. </a:t>
            </a:r>
          </a:p>
          <a:p>
            <a:r>
              <a:rPr lang="fr-FR" sz="1800" dirty="0" smtClean="0">
                <a:solidFill>
                  <a:schemeClr val="tx2"/>
                </a:solidFill>
              </a:rPr>
              <a:t>S : Sectionneur : </a:t>
            </a:r>
          </a:p>
          <a:p>
            <a:r>
              <a:rPr lang="fr-FR" sz="1800" dirty="0" smtClean="0">
                <a:solidFill>
                  <a:schemeClr val="tx2"/>
                </a:solidFill>
              </a:rPr>
              <a:t>         • C’est un interrupteur d’arrêt qui est placé après l’éolienne. Il a pour rôle d’isoler tout le système de l’éolienne, de façon à permettre l’entretien ou la réparation des équipements électriques. Il va assurer aussi la protection contre les surintensités dues à des défauts </a:t>
            </a:r>
            <a:r>
              <a:rPr lang="fr-FR" sz="1800" dirty="0" err="1" smtClean="0">
                <a:solidFill>
                  <a:schemeClr val="tx2"/>
                </a:solidFill>
              </a:rPr>
              <a:t>éle</a:t>
            </a:r>
            <a:endParaRPr lang="fr-FR" sz="1800" dirty="0" smtClean="0">
              <a:solidFill>
                <a:schemeClr val="tx2"/>
              </a:solidFill>
            </a:endParaRPr>
          </a:p>
          <a:p>
            <a:r>
              <a:rPr lang="fr-FR" sz="1800" b="1" dirty="0" smtClean="0">
                <a:solidFill>
                  <a:schemeClr val="tx2"/>
                </a:solidFill>
              </a:rPr>
              <a:t>1 : Disjoncteur de protection : </a:t>
            </a:r>
            <a:endParaRPr lang="fr-FR" sz="1800" dirty="0" smtClean="0">
              <a:solidFill>
                <a:schemeClr val="tx2"/>
              </a:solidFill>
            </a:endParaRPr>
          </a:p>
          <a:p>
            <a:r>
              <a:rPr lang="fr-FR" sz="1800" dirty="0" smtClean="0">
                <a:solidFill>
                  <a:schemeClr val="tx2"/>
                </a:solidFill>
              </a:rPr>
              <a:t>         • C'est un disjoncteur à courant continu qui est installé entre le panneau photovoltaïque et le régulateur pour isoler et protéger le système lors de la maintenance du panneau ou quand survient un défaut électrique. Il doit pouvoir supporter le courant de court-circuit et la tension ouverte du panneau ou du champ PV. </a:t>
            </a:r>
          </a:p>
          <a:p>
            <a:r>
              <a:rPr lang="fr-FR" sz="1800" b="1" dirty="0" smtClean="0">
                <a:solidFill>
                  <a:schemeClr val="tx2"/>
                </a:solidFill>
              </a:rPr>
              <a:t>2 : Régulateur charge/décharge : </a:t>
            </a:r>
            <a:endParaRPr lang="fr-FR" sz="1800" dirty="0" smtClean="0">
              <a:solidFill>
                <a:schemeClr val="tx2"/>
              </a:solidFill>
            </a:endParaRPr>
          </a:p>
          <a:p>
            <a:r>
              <a:rPr lang="fr-FR" sz="1800" dirty="0" smtClean="0">
                <a:solidFill>
                  <a:schemeClr val="tx2"/>
                </a:solidFill>
              </a:rPr>
              <a:t>         • Il est installé entre la batterie et le panneau Photovoltaïque; Il sert à contrôler le courant qui rentre ou qui sort de la batterie afin d'éviter qu'elle ne soit endommagée par un excès de charge ou de décharge. </a:t>
            </a:r>
          </a:p>
          <a:p>
            <a:r>
              <a:rPr lang="fr-FR" sz="1800" b="1" dirty="0" smtClean="0">
                <a:solidFill>
                  <a:schemeClr val="tx2"/>
                </a:solidFill>
              </a:rPr>
              <a:t>3 : Disjoncteur CC :</a:t>
            </a:r>
            <a:endParaRPr lang="fr-FR" sz="1800" dirty="0" smtClean="0">
              <a:solidFill>
                <a:schemeClr val="tx2"/>
              </a:solidFill>
            </a:endParaRPr>
          </a:p>
          <a:p>
            <a:r>
              <a:rPr lang="fr-FR" sz="1800" dirty="0" smtClean="0">
                <a:solidFill>
                  <a:schemeClr val="tx2"/>
                </a:solidFill>
              </a:rPr>
              <a:t>         • C'est un disjoncteur à courant continu qui est installé entre la batterie et l’onduleur pour isoler et protéger le circuit batterie onduleur contre des défauts électriques. Il est indispensable lorsque l’onduleur n’est pas lui-même équipé d’une protection à basse tension. On peut cependant utiliser à la place du disjoncteur, un fusible branché sur le conducteur non mis à la terre. Tous ces dispositifs doivent être conformes aux normes et aux codes en vigueur pour les installations CC et CA. </a:t>
            </a:r>
          </a:p>
          <a:p>
            <a:r>
              <a:rPr lang="fr-FR" sz="1800" b="1" dirty="0" smtClean="0">
                <a:solidFill>
                  <a:schemeClr val="tx2"/>
                </a:solidFill>
              </a:rPr>
              <a:t>4 : Batterie : </a:t>
            </a:r>
            <a:endParaRPr lang="fr-FR" sz="1800" dirty="0" smtClean="0">
              <a:solidFill>
                <a:schemeClr val="tx2"/>
              </a:solidFill>
            </a:endParaRPr>
          </a:p>
          <a:p>
            <a:r>
              <a:rPr lang="fr-FR" sz="1800" dirty="0" smtClean="0">
                <a:solidFill>
                  <a:schemeClr val="tx2"/>
                </a:solidFill>
              </a:rPr>
              <a:t>         • La batterie doit être installée si possible dans une enceinte isolée ou un bac en plastique avec couvercle et entreposée dans un endroit bien ventilé, car elle est sensible aux variations de températures. </a:t>
            </a:r>
          </a:p>
          <a:p>
            <a:r>
              <a:rPr lang="fr-FR" sz="1800" b="1" dirty="0" smtClean="0">
                <a:solidFill>
                  <a:schemeClr val="tx2"/>
                </a:solidFill>
              </a:rPr>
              <a:t>5 : Onduleur : </a:t>
            </a:r>
            <a:endParaRPr lang="fr-FR" sz="1800" dirty="0" smtClean="0">
              <a:solidFill>
                <a:schemeClr val="tx2"/>
              </a:solidFill>
            </a:endParaRPr>
          </a:p>
          <a:p>
            <a:r>
              <a:rPr lang="fr-FR" sz="1800" dirty="0" smtClean="0">
                <a:solidFill>
                  <a:schemeClr val="tx2"/>
                </a:solidFill>
              </a:rPr>
              <a:t>        • L’onduleur convertit le courant continu sortant de la batterie en courant alternatif nécessaire au fonctionnement de la majorité des appareils électriques domestiques. Faire attention dans le choix de l'onduleur car la forme d'onde qu'il reproduit peut ne pas convenir à certains appareils; aussi l'onduleur doit pouvoir absorber le pic de puissance lors de leur allumage. Privilégier un onduleur à rendement élevé et installer le aussi près que possible de la batterie pour diminuer les pertes électriques dans les fils conducteurs. </a:t>
            </a:r>
          </a:p>
          <a:p>
            <a:r>
              <a:rPr lang="fr-FR" sz="1800" b="1" dirty="0" smtClean="0">
                <a:solidFill>
                  <a:schemeClr val="tx2"/>
                </a:solidFill>
              </a:rPr>
              <a:t>6 : Coffret de branchement électrique : </a:t>
            </a:r>
            <a:endParaRPr lang="fr-FR" sz="1800" dirty="0" smtClean="0">
              <a:solidFill>
                <a:schemeClr val="tx2"/>
              </a:solidFill>
            </a:endParaRPr>
          </a:p>
          <a:p>
            <a:r>
              <a:rPr lang="fr-FR" sz="1800" dirty="0" smtClean="0">
                <a:solidFill>
                  <a:schemeClr val="tx2"/>
                </a:solidFill>
              </a:rPr>
              <a:t>         • Il contient le disjoncteur principal, les fusibles ou les disjoncteurs secondaires indispensables à la protection des appareils électriques de la maison. Les différents circuits électriques de la maison y sont rattachés pour être protégés (ex : le circuit de l'éclairage, celui des petits électroménagers et celui des gros électroménagers). </a:t>
            </a:r>
          </a:p>
          <a:p>
            <a:r>
              <a:rPr lang="fr-FR" sz="1800" b="1" dirty="0" smtClean="0">
                <a:solidFill>
                  <a:schemeClr val="tx2"/>
                </a:solidFill>
              </a:rPr>
              <a:t>7 : Charge électrique : </a:t>
            </a:r>
            <a:endParaRPr lang="fr-FR" sz="1800" dirty="0" smtClean="0">
              <a:solidFill>
                <a:schemeClr val="tx2"/>
              </a:solidFill>
            </a:endParaRPr>
          </a:p>
          <a:p>
            <a:r>
              <a:rPr lang="fr-FR" sz="1800" dirty="0" smtClean="0">
                <a:solidFill>
                  <a:schemeClr val="tx2"/>
                </a:solidFill>
              </a:rPr>
              <a:t>         • La charge électrique est la quantité d’énergie que consomme l’ensemble des appareils présents dans la maison (ex : éclairage, électroménager, électronique, etc.). Il est conseillé choisir des appareils « éco énergie » et de changer sa façon de consommer l’électricité. Par exemple, éteindre les appareils que l’on n’utilise pas. Bien souvent les disfonctionnements rencontrés sont dû à un choix inadapté d'appareils électriques à consommation trop élevée. </a:t>
            </a:r>
          </a:p>
          <a:p>
            <a:endParaRPr lang="fr-FR" sz="1800" dirty="0" smtClean="0">
              <a:solidFill>
                <a:schemeClr val="tx2"/>
              </a:solidFill>
            </a:endParaRPr>
          </a:p>
          <a:p>
            <a:endParaRPr lang="fr-FR" sz="1800" dirty="0" smtClean="0">
              <a:solidFill>
                <a:schemeClr val="tx2"/>
              </a:solidFill>
            </a:endParaRPr>
          </a:p>
          <a:p>
            <a:endParaRPr lang="fr-FR" sz="1800" dirty="0">
              <a:solidFill>
                <a:schemeClr val="tx2"/>
              </a:solidFill>
            </a:endParaRPr>
          </a:p>
        </p:txBody>
      </p:sp>
      <p:pic>
        <p:nvPicPr>
          <p:cNvPr id="53" name="Image 52"/>
          <p:cNvPicPr/>
          <p:nvPr/>
        </p:nvPicPr>
        <p:blipFill>
          <a:blip r:embed="rId4"/>
          <a:srcRect/>
          <a:stretch>
            <a:fillRect/>
          </a:stretch>
        </p:blipFill>
        <p:spPr bwMode="auto">
          <a:xfrm>
            <a:off x="299964" y="29346617"/>
            <a:ext cx="8215370" cy="3714776"/>
          </a:xfrm>
          <a:prstGeom prst="rect">
            <a:avLst/>
          </a:prstGeom>
          <a:ln>
            <a:noFill/>
          </a:ln>
          <a:effectLst>
            <a:outerShdw blurRad="190500" algn="tl" rotWithShape="0">
              <a:srgbClr val="000000">
                <a:alpha val="70000"/>
              </a:srgbClr>
            </a:outerShdw>
          </a:effectLst>
        </p:spPr>
      </p:pic>
      <p:sp>
        <p:nvSpPr>
          <p:cNvPr id="54" name="Rectangle 53"/>
          <p:cNvSpPr/>
          <p:nvPr/>
        </p:nvSpPr>
        <p:spPr>
          <a:xfrm>
            <a:off x="157088" y="33275707"/>
            <a:ext cx="8429684" cy="830997"/>
          </a:xfrm>
          <a:prstGeom prst="rect">
            <a:avLst/>
          </a:prstGeom>
        </p:spPr>
        <p:txBody>
          <a:bodyPr wrap="square">
            <a:spAutoFit/>
          </a:bodyPr>
          <a:lstStyle/>
          <a:p>
            <a:pPr algn="ctr"/>
            <a:r>
              <a:rPr lang="fr-FR" b="1" i="1" dirty="0" smtClean="0">
                <a:latin typeface="Times New Roman" pitchFamily="18" charset="0"/>
                <a:cs typeface="Times New Roman" pitchFamily="18" charset="0"/>
              </a:rPr>
              <a:t>Figure 2 : Position du parafoudre dans le système d’énergie hybride</a:t>
            </a:r>
            <a:r>
              <a:rPr lang="fr-FR" b="1" i="1" dirty="0" smtClean="0"/>
              <a:t>.</a:t>
            </a:r>
            <a:endParaRPr lang="fr-FR" dirty="0"/>
          </a:p>
        </p:txBody>
      </p:sp>
      <p:pic>
        <p:nvPicPr>
          <p:cNvPr id="59" name="Image 58"/>
          <p:cNvPicPr/>
          <p:nvPr/>
        </p:nvPicPr>
        <p:blipFill>
          <a:blip r:embed="rId5"/>
          <a:srcRect/>
          <a:stretch>
            <a:fillRect/>
          </a:stretch>
        </p:blipFill>
        <p:spPr bwMode="auto">
          <a:xfrm>
            <a:off x="9229714" y="24274519"/>
            <a:ext cx="11358642" cy="6572296"/>
          </a:xfrm>
          <a:prstGeom prst="rect">
            <a:avLst/>
          </a:prstGeom>
          <a:ln w="9525" cap="sq">
            <a:solidFill>
              <a:srgbClr val="000000"/>
            </a:solidFill>
            <a:prstDash val="solid"/>
            <a:miter lim="800000"/>
          </a:ln>
          <a:effectLst>
            <a:outerShdw blurRad="50800" dist="38100" dir="2700000" algn="tl" rotWithShape="0">
              <a:srgbClr val="000000">
                <a:alpha val="43000"/>
              </a:srgbClr>
            </a:outerShdw>
          </a:effectLst>
        </p:spPr>
      </p:pic>
      <p:sp>
        <p:nvSpPr>
          <p:cNvPr id="60" name="Rectangle 5"/>
          <p:cNvSpPr>
            <a:spLocks noChangeArrowheads="1"/>
          </p:cNvSpPr>
          <p:nvPr/>
        </p:nvSpPr>
        <p:spPr bwMode="auto">
          <a:xfrm rot="10800000" flipV="1">
            <a:off x="9372590" y="18773794"/>
            <a:ext cx="11358642" cy="5118854"/>
          </a:xfrm>
          <a:prstGeom prst="plaque">
            <a:avLst>
              <a:gd name="adj" fmla="val 6121"/>
            </a:avLst>
          </a:prstGeom>
          <a:gradFill flip="none" rotWithShape="1">
            <a:gsLst>
              <a:gs pos="0">
                <a:schemeClr val="accent6">
                  <a:tint val="50000"/>
                  <a:satMod val="300000"/>
                </a:schemeClr>
              </a:gs>
              <a:gs pos="35000">
                <a:schemeClr val="accent6">
                  <a:tint val="37000"/>
                  <a:satMod val="300000"/>
                </a:schemeClr>
              </a:gs>
              <a:gs pos="100000">
                <a:schemeClr val="accent6">
                  <a:tint val="15000"/>
                  <a:satMod val="350000"/>
                </a:schemeClr>
              </a:gs>
            </a:gsLst>
            <a:path path="circle">
              <a:fillToRect l="100000" b="100000"/>
            </a:path>
            <a:tileRect t="-100000" r="-100000"/>
          </a:gradFill>
          <a:ln w="133350" cmpd="dbl">
            <a:solidFill>
              <a:srgbClr val="0033CC"/>
            </a:solidFill>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spAutoFit/>
          </a:bodyPr>
          <a:lstStyle/>
          <a:p>
            <a:r>
              <a:rPr lang="fr-FR" b="1" dirty="0" smtClean="0"/>
              <a:t>2.1 Présentation du système hybride photovoltaïque-éolien </a:t>
            </a:r>
            <a:endParaRPr lang="fr-FR" dirty="0" smtClean="0"/>
          </a:p>
          <a:p>
            <a:r>
              <a:rPr lang="fr-FR" dirty="0" smtClean="0"/>
              <a:t>         Dans notre cas précis, on s’intéresse aux systèmes de petites puissances qui regroupent deux parties à savoir l’éolienne et les panneaux solaires. Ces deux sources de production de l’énergie passent par un stockage électrochimique (Voir Figure II.4), et produisent du courant continu facilement convertible en courant alternatif, grâce à l’intégration d’un onduleur autonome dans le circuit</a:t>
            </a:r>
            <a:r>
              <a:rPr lang="fr-FR" b="1" dirty="0" smtClean="0"/>
              <a:t> </a:t>
            </a:r>
            <a:r>
              <a:rPr lang="fr-FR" dirty="0" smtClean="0"/>
              <a:t>. En couplant ces systèmes et en les associant à un dispositif de stockage de l’énergie, nous aurons alors les avantages suivants : </a:t>
            </a:r>
          </a:p>
          <a:p>
            <a:pPr lvl="0"/>
            <a:r>
              <a:rPr lang="fr-FR" dirty="0" smtClean="0"/>
              <a:t> Exploitation du système sans interruption; </a:t>
            </a:r>
          </a:p>
          <a:p>
            <a:pPr lvl="0"/>
            <a:r>
              <a:rPr lang="fr-FR" dirty="0" smtClean="0"/>
              <a:t> Possibilité de préserver le surplus d’énergie produite par ce système; </a:t>
            </a:r>
          </a:p>
          <a:p>
            <a:r>
              <a:rPr lang="fr-FR" dirty="0" smtClean="0"/>
              <a:t> Sécurité d'approvisionnement quelles que soient les conditions météorologiques</a:t>
            </a:r>
            <a:r>
              <a:rPr lang="fr-FR" b="1" dirty="0" smtClean="0"/>
              <a:t>.</a:t>
            </a:r>
            <a:endParaRPr lang="fr-FR" dirty="0" smtClean="0"/>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b="0" i="0" u="none" strike="noStrike" cap="none" normalizeH="0" baseline="0" dirty="0" smtClean="0">
              <a:ln>
                <a:noFill/>
              </a:ln>
              <a:solidFill>
                <a:schemeClr val="tx1"/>
              </a:solidFill>
              <a:effectLst/>
              <a:latin typeface="+mj-lt"/>
              <a:cs typeface="Arial" pitchFamily="34" charset="0"/>
            </a:endParaRPr>
          </a:p>
        </p:txBody>
      </p:sp>
      <p:sp>
        <p:nvSpPr>
          <p:cNvPr id="61" name="Rectangle 60"/>
          <p:cNvSpPr/>
          <p:nvPr/>
        </p:nvSpPr>
        <p:spPr>
          <a:xfrm>
            <a:off x="10658474" y="30989691"/>
            <a:ext cx="8429684" cy="830997"/>
          </a:xfrm>
          <a:prstGeom prst="rect">
            <a:avLst/>
          </a:prstGeom>
        </p:spPr>
        <p:txBody>
          <a:bodyPr wrap="square">
            <a:spAutoFit/>
          </a:bodyPr>
          <a:lstStyle/>
          <a:p>
            <a:pPr algn="ctr"/>
            <a:r>
              <a:rPr lang="fr-FR" b="1" dirty="0" smtClean="0"/>
              <a:t> </a:t>
            </a:r>
            <a:r>
              <a:rPr lang="fr-FR" b="1" i="1" dirty="0" smtClean="0"/>
              <a:t>Figure 4 : Schéma synoptique du système hybride étudié.</a:t>
            </a:r>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6495</TotalTime>
  <Words>951</Words>
  <Application>Microsoft Office PowerPoint</Application>
  <PresentationFormat>Personnalisé</PresentationFormat>
  <Paragraphs>52</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Default Design</vt:lpstr>
      <vt:lpstr>Diapositive 1</vt:lpstr>
    </vt:vector>
  </TitlesOfParts>
  <Company>CMERP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IREC 2010 Poster</dc:creator>
  <cp:lastModifiedBy>GMAS</cp:lastModifiedBy>
  <cp:revision>297</cp:revision>
  <dcterms:created xsi:type="dcterms:W3CDTF">2000-07-07T15:10:51Z</dcterms:created>
  <dcterms:modified xsi:type="dcterms:W3CDTF">2015-03-05T13:20:59Z</dcterms:modified>
</cp:coreProperties>
</file>